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2" r:id="rId10"/>
    <p:sldId id="294" r:id="rId11"/>
    <p:sldId id="295" r:id="rId12"/>
    <p:sldId id="296" r:id="rId13"/>
    <p:sldId id="297" r:id="rId14"/>
    <p:sldId id="302" r:id="rId15"/>
    <p:sldId id="298" r:id="rId16"/>
    <p:sldId id="299" r:id="rId17"/>
    <p:sldId id="300" r:id="rId18"/>
    <p:sldId id="301" r:id="rId19"/>
    <p:sldId id="303" r:id="rId20"/>
    <p:sldId id="304" r:id="rId21"/>
    <p:sldId id="307" r:id="rId22"/>
    <p:sldId id="305" r:id="rId23"/>
    <p:sldId id="308" r:id="rId24"/>
    <p:sldId id="310" r:id="rId25"/>
    <p:sldId id="312" r:id="rId26"/>
    <p:sldId id="313" r:id="rId27"/>
    <p:sldId id="314" r:id="rId28"/>
    <p:sldId id="315" r:id="rId29"/>
    <p:sldId id="311" r:id="rId30"/>
    <p:sldId id="316" r:id="rId31"/>
    <p:sldId id="317" r:id="rId32"/>
    <p:sldId id="318" r:id="rId33"/>
    <p:sldId id="319" r:id="rId34"/>
    <p:sldId id="306" r:id="rId35"/>
    <p:sldId id="282" r:id="rId36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F71CD-FD56-47A9-A33D-97142189EA24}" v="15" dt="2021-02-01T21:20:19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80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9E200B-A6A9-4F05-9360-018049C1EC48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643F05-B147-44FD-B2C8-F5A3C876D6A0}">
      <dgm:prSet custT="1"/>
      <dgm:spPr/>
      <dgm:t>
        <a:bodyPr/>
        <a:lstStyle/>
        <a:p>
          <a:pPr algn="just">
            <a:lnSpc>
              <a:spcPct val="150000"/>
            </a:lnSpc>
            <a:spcAft>
              <a:spcPts val="0"/>
            </a:spcAft>
          </a:pPr>
          <a:r>
            <a:rPr lang="es-CR" sz="2400" b="1" i="0" baseline="0" dirty="0">
              <a:solidFill>
                <a:schemeClr val="bg1"/>
              </a:solidFill>
            </a:rPr>
            <a:t>Conexión fraudulenta</a:t>
          </a:r>
          <a:r>
            <a:rPr lang="es-CR" sz="2000" b="1" i="0" baseline="0" dirty="0">
              <a:solidFill>
                <a:schemeClr val="bg1"/>
              </a:solidFill>
            </a:rPr>
            <a:t>: </a:t>
          </a:r>
          <a:r>
            <a:rPr lang="es-CR" sz="2000" b="0" i="0" u="none" baseline="0" dirty="0">
              <a:solidFill>
                <a:schemeClr val="bg1"/>
              </a:solidFill>
            </a:rPr>
            <a:t>Conexión</a:t>
          </a:r>
          <a:r>
            <a:rPr lang="es-CR" sz="2000" b="0" i="0" baseline="0" dirty="0">
              <a:solidFill>
                <a:schemeClr val="bg1"/>
              </a:solidFill>
            </a:rPr>
            <a:t> que habiendo sido </a:t>
          </a:r>
          <a:r>
            <a:rPr lang="es-CR" sz="2400" b="1" i="0" u="none" baseline="0" dirty="0">
              <a:solidFill>
                <a:schemeClr val="accent1">
                  <a:lumMod val="75000"/>
                </a:schemeClr>
              </a:solidFill>
            </a:rPr>
            <a:t>suspendida</a:t>
          </a:r>
          <a:r>
            <a:rPr lang="es-CR" sz="2000" b="1" i="0" baseline="0" dirty="0">
              <a:solidFill>
                <a:schemeClr val="bg1"/>
              </a:solidFill>
            </a:rPr>
            <a:t>; </a:t>
          </a:r>
          <a:r>
            <a:rPr lang="es-CR" sz="2000" b="0" i="0" baseline="0" dirty="0">
              <a:solidFill>
                <a:schemeClr val="bg1"/>
              </a:solidFill>
            </a:rPr>
            <a:t>es</a:t>
          </a:r>
          <a:r>
            <a:rPr lang="es-CR" sz="2000" b="1" i="0" baseline="0" dirty="0">
              <a:solidFill>
                <a:schemeClr val="bg1"/>
              </a:solidFill>
            </a:rPr>
            <a:t> </a:t>
          </a:r>
          <a:r>
            <a:rPr lang="es-CR" sz="2000" b="1" i="0" u="none" baseline="0" dirty="0">
              <a:solidFill>
                <a:schemeClr val="accent1">
                  <a:lumMod val="75000"/>
                </a:schemeClr>
              </a:solidFill>
            </a:rPr>
            <a:t>conectada</a:t>
          </a:r>
          <a:r>
            <a:rPr lang="es-CR" sz="2000" b="1" i="0" u="none" baseline="0" dirty="0">
              <a:solidFill>
                <a:schemeClr val="bg1"/>
              </a:solidFill>
            </a:rPr>
            <a:t> </a:t>
          </a:r>
          <a:r>
            <a:rPr lang="es-CR" sz="2000" b="0" i="0" u="none" baseline="0" dirty="0">
              <a:solidFill>
                <a:schemeClr val="bg1"/>
              </a:solidFill>
            </a:rPr>
            <a:t>por un tercero</a:t>
          </a:r>
          <a:r>
            <a:rPr lang="es-CR" sz="2000" b="1" i="0" u="none" baseline="0" dirty="0">
              <a:solidFill>
                <a:schemeClr val="bg1"/>
              </a:solidFill>
            </a:rPr>
            <a:t>, </a:t>
          </a:r>
          <a:r>
            <a:rPr lang="es-CR" sz="2400" b="1" i="0" u="none" baseline="0" dirty="0">
              <a:solidFill>
                <a:schemeClr val="accent1">
                  <a:lumMod val="75000"/>
                </a:schemeClr>
              </a:solidFill>
            </a:rPr>
            <a:t>sin autorización </a:t>
          </a:r>
          <a:r>
            <a:rPr lang="es-CR" sz="2000" b="0" i="0" u="none" baseline="0" dirty="0">
              <a:solidFill>
                <a:schemeClr val="bg1"/>
              </a:solidFill>
            </a:rPr>
            <a:t>del operador; </a:t>
          </a:r>
          <a:r>
            <a:rPr lang="es-CR" sz="2400" b="1" i="0" u="none" baseline="0" dirty="0">
              <a:solidFill>
                <a:schemeClr val="accent1">
                  <a:lumMod val="75000"/>
                </a:schemeClr>
              </a:solidFill>
            </a:rPr>
            <a:t>o bien</a:t>
          </a:r>
          <a:r>
            <a:rPr lang="es-CR" sz="2000" b="0" i="0" u="none" baseline="0" dirty="0">
              <a:solidFill>
                <a:schemeClr val="bg1"/>
              </a:solidFill>
            </a:rPr>
            <a:t>, estando </a:t>
          </a:r>
          <a:r>
            <a:rPr lang="es-CR" sz="2400" b="1" i="0" u="none" baseline="0" dirty="0">
              <a:solidFill>
                <a:schemeClr val="accent1">
                  <a:lumMod val="75000"/>
                </a:schemeClr>
              </a:solidFill>
            </a:rPr>
            <a:t>activa</a:t>
          </a:r>
          <a:r>
            <a:rPr lang="es-CR" sz="2000" b="0" i="0" u="none" baseline="0" dirty="0">
              <a:solidFill>
                <a:schemeClr val="bg1"/>
              </a:solidFill>
            </a:rPr>
            <a:t>,  pero utiliza un medio que </a:t>
          </a:r>
          <a:r>
            <a:rPr lang="es-CR" sz="2400" b="1" i="0" u="none" baseline="0" dirty="0">
              <a:solidFill>
                <a:schemeClr val="accent1">
                  <a:lumMod val="75000"/>
                </a:schemeClr>
              </a:solidFill>
            </a:rPr>
            <a:t>altera</a:t>
          </a:r>
          <a:r>
            <a:rPr lang="es-CR" sz="2000" b="1" i="0" u="none" baseline="0" dirty="0">
              <a:solidFill>
                <a:schemeClr val="bg1"/>
              </a:solidFill>
            </a:rPr>
            <a:t> </a:t>
          </a:r>
          <a:r>
            <a:rPr lang="es-CR" sz="2000" b="0" i="0" u="none" baseline="0" dirty="0">
              <a:solidFill>
                <a:schemeClr val="bg1"/>
              </a:solidFill>
            </a:rPr>
            <a:t>el registro de </a:t>
          </a:r>
          <a:r>
            <a:rPr lang="es-CR" sz="2400" b="1" i="0" u="none" baseline="0" dirty="0">
              <a:solidFill>
                <a:schemeClr val="accent1">
                  <a:lumMod val="75000"/>
                </a:schemeClr>
              </a:solidFill>
            </a:rPr>
            <a:t>consumo real</a:t>
          </a:r>
          <a:r>
            <a:rPr lang="es-CR" sz="2000" b="1" i="0" u="none" baseline="0" dirty="0">
              <a:solidFill>
                <a:schemeClr val="bg1"/>
              </a:solidFill>
            </a:rPr>
            <a:t>.</a:t>
          </a:r>
          <a:endParaRPr lang="en-US" sz="2000" u="none" dirty="0">
            <a:solidFill>
              <a:schemeClr val="bg1"/>
            </a:solidFill>
          </a:endParaRPr>
        </a:p>
      </dgm:t>
    </dgm:pt>
    <dgm:pt modelId="{827336AF-2049-413A-9AC6-190D252D9EA9}" type="parTrans" cxnId="{BDD04041-5E9E-48C1-977A-7F9D5F9D4BED}">
      <dgm:prSet/>
      <dgm:spPr/>
      <dgm:t>
        <a:bodyPr/>
        <a:lstStyle/>
        <a:p>
          <a:endParaRPr lang="en-US"/>
        </a:p>
      </dgm:t>
    </dgm:pt>
    <dgm:pt modelId="{F6662FC1-3F95-4437-B499-E930C78D1834}" type="sibTrans" cxnId="{BDD04041-5E9E-48C1-977A-7F9D5F9D4BED}">
      <dgm:prSet/>
      <dgm:spPr/>
      <dgm:t>
        <a:bodyPr/>
        <a:lstStyle/>
        <a:p>
          <a:endParaRPr lang="en-US"/>
        </a:p>
      </dgm:t>
    </dgm:pt>
    <dgm:pt modelId="{8083D80A-BEF1-4630-917B-00EDFA2FDFE8}">
      <dgm:prSet custT="1"/>
      <dgm:spPr/>
      <dgm:t>
        <a:bodyPr/>
        <a:lstStyle/>
        <a:p>
          <a:pPr algn="just">
            <a:lnSpc>
              <a:spcPct val="150000"/>
            </a:lnSpc>
            <a:spcAft>
              <a:spcPts val="0"/>
            </a:spcAft>
          </a:pPr>
          <a:r>
            <a:rPr lang="es-CR" sz="2400" b="1" i="0" baseline="0" dirty="0">
              <a:solidFill>
                <a:schemeClr val="bg1"/>
              </a:solidFill>
            </a:rPr>
            <a:t>Conexión no autorizada o ilícita</a:t>
          </a:r>
          <a:r>
            <a:rPr lang="es-CR" sz="2000" b="1" i="0" baseline="0" dirty="0">
              <a:solidFill>
                <a:schemeClr val="bg1"/>
              </a:solidFill>
            </a:rPr>
            <a:t>: </a:t>
          </a:r>
          <a:r>
            <a:rPr lang="es-CR" sz="2000" b="0" i="0" baseline="0" dirty="0">
              <a:solidFill>
                <a:schemeClr val="bg1"/>
              </a:solidFill>
            </a:rPr>
            <a:t>Conexión </a:t>
          </a:r>
          <a:r>
            <a:rPr lang="es-CR" sz="2800" b="1" i="0" baseline="0" dirty="0">
              <a:solidFill>
                <a:schemeClr val="accent1">
                  <a:lumMod val="75000"/>
                </a:schemeClr>
              </a:solidFill>
            </a:rPr>
            <a:t>realizada</a:t>
          </a:r>
          <a:r>
            <a:rPr lang="es-CR" sz="2400" b="1" i="0" baseline="0" dirty="0">
              <a:solidFill>
                <a:schemeClr val="accent1">
                  <a:lumMod val="75000"/>
                </a:schemeClr>
              </a:solidFill>
            </a:rPr>
            <a:t> por terceros </a:t>
          </a:r>
          <a:r>
            <a:rPr lang="es-CR" sz="2000" b="0" i="0" baseline="0" dirty="0">
              <a:solidFill>
                <a:schemeClr val="bg1"/>
              </a:solidFill>
            </a:rPr>
            <a:t>a los sistemas de agua y/o saneamiento, </a:t>
          </a:r>
          <a:r>
            <a:rPr lang="es-CR" sz="2400" b="1" i="0" baseline="0" dirty="0">
              <a:solidFill>
                <a:schemeClr val="accent1">
                  <a:lumMod val="75000"/>
                </a:schemeClr>
              </a:solidFill>
            </a:rPr>
            <a:t>sin autorización del AyA</a:t>
          </a:r>
          <a:r>
            <a:rPr lang="es-CR" sz="2000" b="0" i="0" baseline="0" dirty="0">
              <a:solidFill>
                <a:schemeClr val="bg1"/>
              </a:solidFill>
            </a:rPr>
            <a:t>.</a:t>
          </a:r>
          <a:endParaRPr lang="en-US" sz="2000" b="0" dirty="0">
            <a:solidFill>
              <a:schemeClr val="bg1"/>
            </a:solidFill>
          </a:endParaRPr>
        </a:p>
      </dgm:t>
    </dgm:pt>
    <dgm:pt modelId="{B7DFB092-96E4-40A9-B388-CD1481863F74}" type="parTrans" cxnId="{F09DEFB9-D9C7-4287-8967-A0A669607CBA}">
      <dgm:prSet/>
      <dgm:spPr/>
      <dgm:t>
        <a:bodyPr/>
        <a:lstStyle/>
        <a:p>
          <a:endParaRPr lang="en-US"/>
        </a:p>
      </dgm:t>
    </dgm:pt>
    <dgm:pt modelId="{3048F8C8-4610-46B3-A535-6ED9AB2856B6}" type="sibTrans" cxnId="{F09DEFB9-D9C7-4287-8967-A0A669607CBA}">
      <dgm:prSet/>
      <dgm:spPr/>
      <dgm:t>
        <a:bodyPr/>
        <a:lstStyle/>
        <a:p>
          <a:endParaRPr lang="en-US"/>
        </a:p>
      </dgm:t>
    </dgm:pt>
    <dgm:pt modelId="{306AFA8F-EA1F-4BB9-825B-E896FA6D0EDD}" type="pres">
      <dgm:prSet presAssocID="{F39E200B-A6A9-4F05-9360-018049C1EC48}" presName="vert0" presStyleCnt="0">
        <dgm:presLayoutVars>
          <dgm:dir/>
          <dgm:animOne val="branch"/>
          <dgm:animLvl val="lvl"/>
        </dgm:presLayoutVars>
      </dgm:prSet>
      <dgm:spPr/>
    </dgm:pt>
    <dgm:pt modelId="{982F587A-5332-444E-AA25-C9462A4C17CD}" type="pres">
      <dgm:prSet presAssocID="{5F643F05-B147-44FD-B2C8-F5A3C876D6A0}" presName="thickLine" presStyleLbl="alignNode1" presStyleIdx="0" presStyleCnt="2"/>
      <dgm:spPr/>
    </dgm:pt>
    <dgm:pt modelId="{32D75CC0-30D3-4D93-BB06-FBAB6F20DEB7}" type="pres">
      <dgm:prSet presAssocID="{5F643F05-B147-44FD-B2C8-F5A3C876D6A0}" presName="horz1" presStyleCnt="0"/>
      <dgm:spPr/>
    </dgm:pt>
    <dgm:pt modelId="{B9B76C60-6B42-4DE7-AF5F-D188FA41F3A6}" type="pres">
      <dgm:prSet presAssocID="{5F643F05-B147-44FD-B2C8-F5A3C876D6A0}" presName="tx1" presStyleLbl="revTx" presStyleIdx="0" presStyleCnt="2" custScaleY="129483" custLinFactNeighborX="132" custLinFactNeighborY="-288"/>
      <dgm:spPr/>
    </dgm:pt>
    <dgm:pt modelId="{DC2CC6D7-9EB8-4751-BBEE-0ACFB6397846}" type="pres">
      <dgm:prSet presAssocID="{5F643F05-B147-44FD-B2C8-F5A3C876D6A0}" presName="vert1" presStyleCnt="0"/>
      <dgm:spPr/>
    </dgm:pt>
    <dgm:pt modelId="{124C11AA-19C6-4F9D-B518-215D5BA109D6}" type="pres">
      <dgm:prSet presAssocID="{8083D80A-BEF1-4630-917B-00EDFA2FDFE8}" presName="thickLine" presStyleLbl="alignNode1" presStyleIdx="1" presStyleCnt="2"/>
      <dgm:spPr/>
    </dgm:pt>
    <dgm:pt modelId="{5690775B-E840-4C87-A342-2AB6219073CE}" type="pres">
      <dgm:prSet presAssocID="{8083D80A-BEF1-4630-917B-00EDFA2FDFE8}" presName="horz1" presStyleCnt="0"/>
      <dgm:spPr/>
    </dgm:pt>
    <dgm:pt modelId="{5F3B4F6F-D22A-4332-804F-49BF503E5231}" type="pres">
      <dgm:prSet presAssocID="{8083D80A-BEF1-4630-917B-00EDFA2FDFE8}" presName="tx1" presStyleLbl="revTx" presStyleIdx="1" presStyleCnt="2" custScaleY="117957" custLinFactNeighborX="-526" custLinFactNeighborY="-8580"/>
      <dgm:spPr/>
    </dgm:pt>
    <dgm:pt modelId="{380EC28A-2FA6-4C7C-A385-4BC200FE8B29}" type="pres">
      <dgm:prSet presAssocID="{8083D80A-BEF1-4630-917B-00EDFA2FDFE8}" presName="vert1" presStyleCnt="0"/>
      <dgm:spPr/>
    </dgm:pt>
  </dgm:ptLst>
  <dgm:cxnLst>
    <dgm:cxn modelId="{9CF62E36-379F-4B9F-93E6-BA96CB32F176}" type="presOf" srcId="{8083D80A-BEF1-4630-917B-00EDFA2FDFE8}" destId="{5F3B4F6F-D22A-4332-804F-49BF503E5231}" srcOrd="0" destOrd="0" presId="urn:microsoft.com/office/officeart/2008/layout/LinedList"/>
    <dgm:cxn modelId="{BDD04041-5E9E-48C1-977A-7F9D5F9D4BED}" srcId="{F39E200B-A6A9-4F05-9360-018049C1EC48}" destId="{5F643F05-B147-44FD-B2C8-F5A3C876D6A0}" srcOrd="0" destOrd="0" parTransId="{827336AF-2049-413A-9AC6-190D252D9EA9}" sibTransId="{F6662FC1-3F95-4437-B499-E930C78D1834}"/>
    <dgm:cxn modelId="{F7FA1549-2C39-4C67-8930-B2986245402B}" type="presOf" srcId="{5F643F05-B147-44FD-B2C8-F5A3C876D6A0}" destId="{B9B76C60-6B42-4DE7-AF5F-D188FA41F3A6}" srcOrd="0" destOrd="0" presId="urn:microsoft.com/office/officeart/2008/layout/LinedList"/>
    <dgm:cxn modelId="{E2B7484C-0105-4B72-972E-526AC2DF54E5}" type="presOf" srcId="{F39E200B-A6A9-4F05-9360-018049C1EC48}" destId="{306AFA8F-EA1F-4BB9-825B-E896FA6D0EDD}" srcOrd="0" destOrd="0" presId="urn:microsoft.com/office/officeart/2008/layout/LinedList"/>
    <dgm:cxn modelId="{F09DEFB9-D9C7-4287-8967-A0A669607CBA}" srcId="{F39E200B-A6A9-4F05-9360-018049C1EC48}" destId="{8083D80A-BEF1-4630-917B-00EDFA2FDFE8}" srcOrd="1" destOrd="0" parTransId="{B7DFB092-96E4-40A9-B388-CD1481863F74}" sibTransId="{3048F8C8-4610-46B3-A535-6ED9AB2856B6}"/>
    <dgm:cxn modelId="{9D65392F-5112-426E-9CC1-B3257A5CC672}" type="presParOf" srcId="{306AFA8F-EA1F-4BB9-825B-E896FA6D0EDD}" destId="{982F587A-5332-444E-AA25-C9462A4C17CD}" srcOrd="0" destOrd="0" presId="urn:microsoft.com/office/officeart/2008/layout/LinedList"/>
    <dgm:cxn modelId="{A5E092BD-7B09-488C-B9EB-4DAEAB305F9F}" type="presParOf" srcId="{306AFA8F-EA1F-4BB9-825B-E896FA6D0EDD}" destId="{32D75CC0-30D3-4D93-BB06-FBAB6F20DEB7}" srcOrd="1" destOrd="0" presId="urn:microsoft.com/office/officeart/2008/layout/LinedList"/>
    <dgm:cxn modelId="{258975A8-5245-4B39-BE84-5C909F7D2BB3}" type="presParOf" srcId="{32D75CC0-30D3-4D93-BB06-FBAB6F20DEB7}" destId="{B9B76C60-6B42-4DE7-AF5F-D188FA41F3A6}" srcOrd="0" destOrd="0" presId="urn:microsoft.com/office/officeart/2008/layout/LinedList"/>
    <dgm:cxn modelId="{DF2C285E-7565-47DB-997C-C7C8D7420AAB}" type="presParOf" srcId="{32D75CC0-30D3-4D93-BB06-FBAB6F20DEB7}" destId="{DC2CC6D7-9EB8-4751-BBEE-0ACFB6397846}" srcOrd="1" destOrd="0" presId="urn:microsoft.com/office/officeart/2008/layout/LinedList"/>
    <dgm:cxn modelId="{34F06F21-66FB-4881-8664-312705B8F3F3}" type="presParOf" srcId="{306AFA8F-EA1F-4BB9-825B-E896FA6D0EDD}" destId="{124C11AA-19C6-4F9D-B518-215D5BA109D6}" srcOrd="2" destOrd="0" presId="urn:microsoft.com/office/officeart/2008/layout/LinedList"/>
    <dgm:cxn modelId="{73983B19-E2D6-4B31-A37B-35AF2E592006}" type="presParOf" srcId="{306AFA8F-EA1F-4BB9-825B-E896FA6D0EDD}" destId="{5690775B-E840-4C87-A342-2AB6219073CE}" srcOrd="3" destOrd="0" presId="urn:microsoft.com/office/officeart/2008/layout/LinedList"/>
    <dgm:cxn modelId="{14949E3B-4334-40A6-9C15-3BD900C495FC}" type="presParOf" srcId="{5690775B-E840-4C87-A342-2AB6219073CE}" destId="{5F3B4F6F-D22A-4332-804F-49BF503E5231}" srcOrd="0" destOrd="0" presId="urn:microsoft.com/office/officeart/2008/layout/LinedList"/>
    <dgm:cxn modelId="{0172B49C-70D4-4B84-B920-049399999391}" type="presParOf" srcId="{5690775B-E840-4C87-A342-2AB6219073CE}" destId="{380EC28A-2FA6-4C7C-A385-4BC200FE8B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F587A-5332-444E-AA25-C9462A4C17CD}">
      <dsp:nvSpPr>
        <dsp:cNvPr id="0" name=""/>
        <dsp:cNvSpPr/>
      </dsp:nvSpPr>
      <dsp:spPr>
        <a:xfrm>
          <a:off x="0" y="1919"/>
          <a:ext cx="669200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B76C60-6B42-4DE7-AF5F-D188FA41F3A6}">
      <dsp:nvSpPr>
        <dsp:cNvPr id="0" name=""/>
        <dsp:cNvSpPr/>
      </dsp:nvSpPr>
      <dsp:spPr>
        <a:xfrm>
          <a:off x="6535" y="0"/>
          <a:ext cx="6685466" cy="246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150000"/>
            </a:lnSpc>
            <a:spcBef>
              <a:spcPct val="0"/>
            </a:spcBef>
            <a:spcAft>
              <a:spcPts val="0"/>
            </a:spcAft>
            <a:buNone/>
          </a:pPr>
          <a:r>
            <a:rPr lang="es-CR" sz="2400" b="1" i="0" kern="1200" baseline="0" dirty="0">
              <a:solidFill>
                <a:schemeClr val="bg1"/>
              </a:solidFill>
            </a:rPr>
            <a:t>Conexión fraudulenta</a:t>
          </a:r>
          <a:r>
            <a:rPr lang="es-CR" sz="2000" b="1" i="0" kern="1200" baseline="0" dirty="0">
              <a:solidFill>
                <a:schemeClr val="bg1"/>
              </a:solidFill>
            </a:rPr>
            <a:t>: </a:t>
          </a:r>
          <a:r>
            <a:rPr lang="es-CR" sz="2000" b="0" i="0" u="none" kern="1200" baseline="0" dirty="0">
              <a:solidFill>
                <a:schemeClr val="bg1"/>
              </a:solidFill>
            </a:rPr>
            <a:t>Conexión</a:t>
          </a:r>
          <a:r>
            <a:rPr lang="es-CR" sz="2000" b="0" i="0" kern="1200" baseline="0" dirty="0">
              <a:solidFill>
                <a:schemeClr val="bg1"/>
              </a:solidFill>
            </a:rPr>
            <a:t> que habiendo sido </a:t>
          </a:r>
          <a:r>
            <a:rPr lang="es-CR" sz="2400" b="1" i="0" u="none" kern="1200" baseline="0" dirty="0">
              <a:solidFill>
                <a:schemeClr val="accent1">
                  <a:lumMod val="75000"/>
                </a:schemeClr>
              </a:solidFill>
            </a:rPr>
            <a:t>suspendida</a:t>
          </a:r>
          <a:r>
            <a:rPr lang="es-CR" sz="2000" b="1" i="0" kern="1200" baseline="0" dirty="0">
              <a:solidFill>
                <a:schemeClr val="bg1"/>
              </a:solidFill>
            </a:rPr>
            <a:t>; </a:t>
          </a:r>
          <a:r>
            <a:rPr lang="es-CR" sz="2000" b="0" i="0" kern="1200" baseline="0" dirty="0">
              <a:solidFill>
                <a:schemeClr val="bg1"/>
              </a:solidFill>
            </a:rPr>
            <a:t>es</a:t>
          </a:r>
          <a:r>
            <a:rPr lang="es-CR" sz="2000" b="1" i="0" kern="1200" baseline="0" dirty="0">
              <a:solidFill>
                <a:schemeClr val="bg1"/>
              </a:solidFill>
            </a:rPr>
            <a:t> </a:t>
          </a:r>
          <a:r>
            <a:rPr lang="es-CR" sz="2000" b="1" i="0" u="none" kern="1200" baseline="0" dirty="0">
              <a:solidFill>
                <a:schemeClr val="accent1">
                  <a:lumMod val="75000"/>
                </a:schemeClr>
              </a:solidFill>
            </a:rPr>
            <a:t>conectada</a:t>
          </a:r>
          <a:r>
            <a:rPr lang="es-CR" sz="2000" b="1" i="0" u="none" kern="1200" baseline="0" dirty="0">
              <a:solidFill>
                <a:schemeClr val="bg1"/>
              </a:solidFill>
            </a:rPr>
            <a:t> </a:t>
          </a:r>
          <a:r>
            <a:rPr lang="es-CR" sz="2000" b="0" i="0" u="none" kern="1200" baseline="0" dirty="0">
              <a:solidFill>
                <a:schemeClr val="bg1"/>
              </a:solidFill>
            </a:rPr>
            <a:t>por un tercero</a:t>
          </a:r>
          <a:r>
            <a:rPr lang="es-CR" sz="2000" b="1" i="0" u="none" kern="1200" baseline="0" dirty="0">
              <a:solidFill>
                <a:schemeClr val="bg1"/>
              </a:solidFill>
            </a:rPr>
            <a:t>, </a:t>
          </a:r>
          <a:r>
            <a:rPr lang="es-CR" sz="2400" b="1" i="0" u="none" kern="1200" baseline="0" dirty="0">
              <a:solidFill>
                <a:schemeClr val="accent1">
                  <a:lumMod val="75000"/>
                </a:schemeClr>
              </a:solidFill>
            </a:rPr>
            <a:t>sin autorización </a:t>
          </a:r>
          <a:r>
            <a:rPr lang="es-CR" sz="2000" b="0" i="0" u="none" kern="1200" baseline="0" dirty="0">
              <a:solidFill>
                <a:schemeClr val="bg1"/>
              </a:solidFill>
            </a:rPr>
            <a:t>del operador; </a:t>
          </a:r>
          <a:r>
            <a:rPr lang="es-CR" sz="2400" b="1" i="0" u="none" kern="1200" baseline="0" dirty="0">
              <a:solidFill>
                <a:schemeClr val="accent1">
                  <a:lumMod val="75000"/>
                </a:schemeClr>
              </a:solidFill>
            </a:rPr>
            <a:t>o bien</a:t>
          </a:r>
          <a:r>
            <a:rPr lang="es-CR" sz="2000" b="0" i="0" u="none" kern="1200" baseline="0" dirty="0">
              <a:solidFill>
                <a:schemeClr val="bg1"/>
              </a:solidFill>
            </a:rPr>
            <a:t>, estando </a:t>
          </a:r>
          <a:r>
            <a:rPr lang="es-CR" sz="2400" b="1" i="0" u="none" kern="1200" baseline="0" dirty="0">
              <a:solidFill>
                <a:schemeClr val="accent1">
                  <a:lumMod val="75000"/>
                </a:schemeClr>
              </a:solidFill>
            </a:rPr>
            <a:t>activa</a:t>
          </a:r>
          <a:r>
            <a:rPr lang="es-CR" sz="2000" b="0" i="0" u="none" kern="1200" baseline="0" dirty="0">
              <a:solidFill>
                <a:schemeClr val="bg1"/>
              </a:solidFill>
            </a:rPr>
            <a:t>,  pero utiliza un medio que </a:t>
          </a:r>
          <a:r>
            <a:rPr lang="es-CR" sz="2400" b="1" i="0" u="none" kern="1200" baseline="0" dirty="0">
              <a:solidFill>
                <a:schemeClr val="accent1">
                  <a:lumMod val="75000"/>
                </a:schemeClr>
              </a:solidFill>
            </a:rPr>
            <a:t>altera</a:t>
          </a:r>
          <a:r>
            <a:rPr lang="es-CR" sz="2000" b="1" i="0" u="none" kern="1200" baseline="0" dirty="0">
              <a:solidFill>
                <a:schemeClr val="bg1"/>
              </a:solidFill>
            </a:rPr>
            <a:t> </a:t>
          </a:r>
          <a:r>
            <a:rPr lang="es-CR" sz="2000" b="0" i="0" u="none" kern="1200" baseline="0" dirty="0">
              <a:solidFill>
                <a:schemeClr val="bg1"/>
              </a:solidFill>
            </a:rPr>
            <a:t>el registro de </a:t>
          </a:r>
          <a:r>
            <a:rPr lang="es-CR" sz="2400" b="1" i="0" u="none" kern="1200" baseline="0" dirty="0">
              <a:solidFill>
                <a:schemeClr val="accent1">
                  <a:lumMod val="75000"/>
                </a:schemeClr>
              </a:solidFill>
            </a:rPr>
            <a:t>consumo real</a:t>
          </a:r>
          <a:r>
            <a:rPr lang="es-CR" sz="2000" b="1" i="0" u="none" kern="1200" baseline="0" dirty="0">
              <a:solidFill>
                <a:schemeClr val="bg1"/>
              </a:solidFill>
            </a:rPr>
            <a:t>.</a:t>
          </a:r>
          <a:endParaRPr lang="en-US" sz="2000" u="none" kern="1200" dirty="0">
            <a:solidFill>
              <a:schemeClr val="bg1"/>
            </a:solidFill>
          </a:endParaRPr>
        </a:p>
      </dsp:txBody>
      <dsp:txXfrm>
        <a:off x="6535" y="0"/>
        <a:ext cx="6685466" cy="2460424"/>
      </dsp:txXfrm>
    </dsp:sp>
    <dsp:sp modelId="{124C11AA-19C6-4F9D-B518-215D5BA109D6}">
      <dsp:nvSpPr>
        <dsp:cNvPr id="0" name=""/>
        <dsp:cNvSpPr/>
      </dsp:nvSpPr>
      <dsp:spPr>
        <a:xfrm>
          <a:off x="0" y="2462343"/>
          <a:ext cx="6692001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3B4F6F-D22A-4332-804F-49BF503E5231}">
      <dsp:nvSpPr>
        <dsp:cNvPr id="0" name=""/>
        <dsp:cNvSpPr/>
      </dsp:nvSpPr>
      <dsp:spPr>
        <a:xfrm>
          <a:off x="0" y="2299307"/>
          <a:ext cx="6685466" cy="2241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150000"/>
            </a:lnSpc>
            <a:spcBef>
              <a:spcPct val="0"/>
            </a:spcBef>
            <a:spcAft>
              <a:spcPts val="0"/>
            </a:spcAft>
            <a:buNone/>
          </a:pPr>
          <a:r>
            <a:rPr lang="es-CR" sz="2400" b="1" i="0" kern="1200" baseline="0" dirty="0">
              <a:solidFill>
                <a:schemeClr val="bg1"/>
              </a:solidFill>
            </a:rPr>
            <a:t>Conexión no autorizada o ilícita</a:t>
          </a:r>
          <a:r>
            <a:rPr lang="es-CR" sz="2000" b="1" i="0" kern="1200" baseline="0" dirty="0">
              <a:solidFill>
                <a:schemeClr val="bg1"/>
              </a:solidFill>
            </a:rPr>
            <a:t>: </a:t>
          </a:r>
          <a:r>
            <a:rPr lang="es-CR" sz="2000" b="0" i="0" kern="1200" baseline="0" dirty="0">
              <a:solidFill>
                <a:schemeClr val="bg1"/>
              </a:solidFill>
            </a:rPr>
            <a:t>Conexión </a:t>
          </a:r>
          <a:r>
            <a:rPr lang="es-CR" sz="2800" b="1" i="0" kern="1200" baseline="0" dirty="0">
              <a:solidFill>
                <a:schemeClr val="accent1">
                  <a:lumMod val="75000"/>
                </a:schemeClr>
              </a:solidFill>
            </a:rPr>
            <a:t>realizada</a:t>
          </a:r>
          <a:r>
            <a:rPr lang="es-CR" sz="2400" b="1" i="0" kern="1200" baseline="0" dirty="0">
              <a:solidFill>
                <a:schemeClr val="accent1">
                  <a:lumMod val="75000"/>
                </a:schemeClr>
              </a:solidFill>
            </a:rPr>
            <a:t> por terceros </a:t>
          </a:r>
          <a:r>
            <a:rPr lang="es-CR" sz="2000" b="0" i="0" kern="1200" baseline="0" dirty="0">
              <a:solidFill>
                <a:schemeClr val="bg1"/>
              </a:solidFill>
            </a:rPr>
            <a:t>a los sistemas de agua y/o saneamiento, </a:t>
          </a:r>
          <a:r>
            <a:rPr lang="es-CR" sz="2400" b="1" i="0" kern="1200" baseline="0" dirty="0">
              <a:solidFill>
                <a:schemeClr val="accent1">
                  <a:lumMod val="75000"/>
                </a:schemeClr>
              </a:solidFill>
            </a:rPr>
            <a:t>sin autorización del AyA</a:t>
          </a:r>
          <a:r>
            <a:rPr lang="es-CR" sz="2000" b="0" i="0" kern="1200" baseline="0" dirty="0">
              <a:solidFill>
                <a:schemeClr val="bg1"/>
              </a:solidFill>
            </a:rPr>
            <a:t>.</a:t>
          </a:r>
          <a:endParaRPr lang="en-US" sz="2000" b="0" kern="1200" dirty="0">
            <a:solidFill>
              <a:schemeClr val="bg1"/>
            </a:solidFill>
          </a:endParaRPr>
        </a:p>
      </dsp:txBody>
      <dsp:txXfrm>
        <a:off x="0" y="2299307"/>
        <a:ext cx="6685466" cy="2241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B3F76EC-8007-4608-B7F2-32E0EB4C6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308997B-DD18-4117-884A-A37B3118F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10B1C9-24C7-4E92-B9EA-4B4E690BDD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89C54-57DB-4669-8422-D64B77CDE2B1}" type="datetimeFigureOut">
              <a:rPr lang="es-CR" smtClean="0"/>
              <a:t>23/09/2021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0DE806-C332-458E-AEF0-B90FE99C14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75803-0520-4F38-B2BE-EAA5291A0D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4A7D2-8123-4E2C-B289-13AA3C22253A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08186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9534B85-E2DD-4F59-9BE1-3CC3B0EE6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400550"/>
            <a:ext cx="5486400" cy="3600450"/>
          </a:xfrm>
          <a:prstGeom prst="rect">
            <a:avLst/>
          </a:prstGeom>
        </p:spPr>
      </p:pic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9FD6C-B77E-484E-BB12-0EC151AE1CAF}" type="datetimeFigureOut">
              <a:rPr lang="es-CR" smtClean="0"/>
              <a:t>23/09/2021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R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0AE47-CD6D-44F2-A538-D7F673BB12AF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06020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F5658DC-35BD-4737-8009-C53C56432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54" b="3066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5961FE-08EF-4E24-93A3-44BCD978B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5408"/>
            <a:ext cx="9144000" cy="207330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B923F1-4E62-4218-AA14-24D303FD0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078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0B55EE-49DE-45D5-8021-37CD522E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6A274-F097-4689-B389-65FD3592FB28}" type="datetimeFigureOut">
              <a:rPr lang="es-CR" smtClean="0"/>
              <a:t>23/09/2021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64F166-0C9C-41BC-85FC-2D651B29E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 dirty="0"/>
              <a:t>Instituto Costarricense de Acueductos y Alcantarillados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911D5E-8CCE-4091-A0F7-1A904B8E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EC2-6D38-4F43-97F5-7768297D62B0}" type="slidenum">
              <a:rPr lang="es-CR" smtClean="0"/>
              <a:t>‹Nº›</a:t>
            </a:fld>
            <a:endParaRPr lang="es-CR"/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494279E-5009-438A-B6EA-BF2C7E6E99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467" y="79532"/>
            <a:ext cx="2331983" cy="17963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EED4D64-468A-4238-A08F-103DD4627A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52073" y="2502624"/>
            <a:ext cx="342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F9FB9CB-8820-40CE-BCA4-C5E63779F5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285301-F868-4956-829A-13CE0058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63818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719674-E76D-4EF5-A7E6-DBE6CD9D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B734FE-3E3A-45C4-93BF-0F6CF6DB0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6A274-F097-4689-B389-65FD3592FB28}" type="datetimeFigureOut">
              <a:rPr lang="es-CR" smtClean="0"/>
              <a:t>23/09/2021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49D4CE-4C9E-4E8F-9E75-D8770E5F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 dirty="0"/>
              <a:t>Instituto Costarricense de Acueductos y Alcantarillados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957733-8D3B-484E-9051-07A873F8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EC2-6D38-4F43-97F5-7768297D62B0}" type="slidenum">
              <a:rPr lang="es-CR" smtClean="0"/>
              <a:t>‹Nº›</a:t>
            </a:fld>
            <a:endParaRPr lang="es-C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D9B33C3-A852-4683-AF20-E85CE25713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78590" y="1392745"/>
            <a:ext cx="342900" cy="596900"/>
          </a:xfrm>
          <a:prstGeom prst="rect">
            <a:avLst/>
          </a:prstGeom>
        </p:spPr>
      </p:pic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BB5E504-A309-41E9-B8B1-DAAB589510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60" y="368167"/>
            <a:ext cx="172082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3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C7681-5DF9-4378-AF6D-C53965E0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30994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02C939-F44D-412E-A694-8B8E4C63C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E5753B-1120-4B35-B135-DA667274A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9EAF22-9F86-4BD4-9490-0470F04AC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6A274-F097-4689-B389-65FD3592FB28}" type="datetimeFigureOut">
              <a:rPr lang="es-CR" smtClean="0"/>
              <a:t>23/09/2021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F1FB52-42F2-4F3A-9AEB-45E9E7521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 dirty="0"/>
              <a:t>Instituto Costarricense de Acueductos y Alcantarillados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B66E4B-9B0B-4FC5-8FD8-E5A6B713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EC2-6D38-4F43-97F5-7768297D62B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43745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62C17-D419-40F2-B2A1-2F43952C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85285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997816-AD66-4053-A7DD-9A6448650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A5E94E-EEAA-45A2-B895-479D095B6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75C6686-BC72-4454-A586-937363AA0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B035D0-0DFA-43BC-93BA-E49581DD1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EBF2A4-3EE6-4C84-8BED-203910F4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6A274-F097-4689-B389-65FD3592FB28}" type="datetimeFigureOut">
              <a:rPr lang="es-CR" smtClean="0"/>
              <a:t>23/09/2021</a:t>
            </a:fld>
            <a:endParaRPr lang="es-C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1A4682F-9741-4908-9162-F4E7CA2F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 dirty="0"/>
              <a:t>Instituto Costarricense de Acueductos y Alcantarillados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244BA1-F420-4855-BD9F-ABB7CBE5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EC2-6D38-4F43-97F5-7768297D62B0}" type="slidenum">
              <a:rPr lang="es-CR" smtClean="0"/>
              <a:t>‹Nº›</a:t>
            </a:fld>
            <a:endParaRPr lang="es-CR"/>
          </a:p>
        </p:txBody>
      </p:sp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BF71C88-427D-4277-82F1-6D3E6924FB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60" y="368167"/>
            <a:ext cx="172082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5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9110D-82FD-48DD-AC25-3407A61D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6902-1BEB-44AB-932D-AE26E136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6A274-F097-4689-B389-65FD3592FB28}" type="datetimeFigureOut">
              <a:rPr lang="es-CR" smtClean="0"/>
              <a:t>23/09/2021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350FBF-B483-43BF-887C-F07653172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 dirty="0"/>
              <a:t>Instituto Costarricense de Acueductos y Alcantarillados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6C75B70-188E-4CAB-A517-AD7DDDBC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EC2-6D38-4F43-97F5-7768297D62B0}" type="slidenum">
              <a:rPr lang="es-CR" smtClean="0"/>
              <a:t>‹Nº›</a:t>
            </a:fld>
            <a:endParaRPr lang="es-CR"/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EC68670-170E-48C1-A1DF-847A747CC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60" y="368167"/>
            <a:ext cx="172082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7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B9DA1F-D4A5-4FE3-A940-A6231D59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6A274-F097-4689-B389-65FD3592FB28}" type="datetimeFigureOut">
              <a:rPr lang="es-CR" smtClean="0"/>
              <a:t>23/09/2021</a:t>
            </a:fld>
            <a:endParaRPr lang="es-C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376972-45FE-4B23-AD92-B8E39995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 dirty="0"/>
              <a:t>Instituto Costarricense de Acueductos y Alcantarillados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16C4C5-375B-49E6-AA89-4A2962DD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EC2-6D38-4F43-97F5-7768297D62B0}" type="slidenum">
              <a:rPr lang="es-CR" smtClean="0"/>
              <a:t>‹Nº›</a:t>
            </a:fld>
            <a:endParaRPr lang="es-CR"/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CE704E0-C3EA-47D0-A3D1-43B50AA9A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60" y="368167"/>
            <a:ext cx="172082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6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CD9A1-0ADF-424D-8B65-8E8E86EE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8521"/>
            <a:ext cx="3932237" cy="152841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3C6262-0DB0-45C3-BBAF-6D769FAE6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693730"/>
            <a:ext cx="6172200" cy="465499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F6B1EB-C3E5-4FB9-9D7E-3B4F359D2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87925"/>
            <a:ext cx="3932237" cy="3640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711FD5-7A61-4A70-95DA-33114AD3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6A274-F097-4689-B389-65FD3592FB28}" type="datetimeFigureOut">
              <a:rPr lang="es-CR" smtClean="0"/>
              <a:t>23/09/2021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C29653-395E-46E1-9D44-A52DDC55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 dirty="0"/>
              <a:t>Instituto Costarricense de Acueductos y Alcantarillados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F96B13-382F-4B1E-8453-5B406871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EC2-6D38-4F43-97F5-7768297D62B0}" type="slidenum">
              <a:rPr lang="es-CR" smtClean="0"/>
              <a:t>‹Nº›</a:t>
            </a:fld>
            <a:endParaRPr lang="es-CR"/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35564BB-B068-4FE9-A528-DE42C1A6DB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60" y="368167"/>
            <a:ext cx="172082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5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8F0BA-A08C-4273-83EE-31FD62DA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B480CF2-EA3B-4133-B5EC-00FECE80D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08FD65-6EB1-40FA-B684-E14FBC325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29BD1B-5CD5-4163-9198-8630BEE9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6A274-F097-4689-B389-65FD3592FB28}" type="datetimeFigureOut">
              <a:rPr lang="es-CR" smtClean="0"/>
              <a:t>23/09/2021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F0B87F-C5EB-4620-BFEB-5D378A26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 dirty="0"/>
              <a:t>Instituto Costarricense de Acueductos y Alcantarillados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CE28D8-0748-4194-B9EC-9B1088CF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EC2-6D38-4F43-97F5-7768297D62B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4807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10457-00CA-4089-AFAF-AC7D7135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A4BA8E-D28B-4FBB-AE4C-F5E1D8D9C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AE14E1-6663-4D9C-B714-5786F56F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6A274-F097-4689-B389-65FD3592FB28}" type="datetimeFigureOut">
              <a:rPr lang="es-CR" smtClean="0"/>
              <a:t>23/09/2021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4E1AEB-7CEF-4848-8557-6FB9B0E6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R" dirty="0"/>
              <a:t>Instituto Costarricense de Acueductos y Alcantarillados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85E73-691C-46CF-805E-5FA34C55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EC2-6D38-4F43-97F5-7768297D62B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1514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DF6A1E-A626-4F50-A0D5-ED7981DC779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2ABB9B-6645-4CAF-BECA-870C5D22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30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625ABD-BA0B-4420-8DED-94912F30A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EC2BDA-E37A-4774-A5AD-7AF64CEEF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6A274-F097-4689-B389-65FD3592FB28}" type="datetimeFigureOut">
              <a:rPr lang="es-CR" smtClean="0"/>
              <a:t>23/09/2021</a:t>
            </a:fld>
            <a:endParaRPr lang="es-CR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73AC76-D7E4-4B0E-A1AF-55A6F447B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R" dirty="0"/>
              <a:t>Instituto Costarricense de Acueductos y Alcantarillados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6DFAFC-8385-4761-A651-0BD283F06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69EC2-6D38-4F43-97F5-7768297D62B0}" type="slidenum">
              <a:rPr lang="es-CR" smtClean="0"/>
              <a:t>‹Nº›</a:t>
            </a:fld>
            <a:endParaRPr lang="es-C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1EE7DA4-6E07-4457-9F52-C37361F6357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570273" y="1373222"/>
            <a:ext cx="342900" cy="596900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B2E6910-0879-46C0-AC09-42A32A7A3F6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60" y="368167"/>
            <a:ext cx="172082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4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23699-01D4-44FC-B63F-0CFA2F889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290222"/>
            <a:ext cx="9867900" cy="1655762"/>
          </a:xfrm>
        </p:spPr>
        <p:txBody>
          <a:bodyPr>
            <a:noAutofit/>
          </a:bodyPr>
          <a:lstStyle/>
          <a:p>
            <a:r>
              <a:rPr lang="es-CR" sz="6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SERVICIOS CONEXOS</a:t>
            </a:r>
            <a:endParaRPr lang="es-CR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0A25E1-26FC-4CE3-B6CB-27F51FCC6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7831" y="3600280"/>
            <a:ext cx="9560169" cy="165576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s-ES" sz="2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Modificación Integral al Reglamento para la prestación de los servicios de AyA, publicado en el Diario Oficial La Gaceta Digital N°27, Alcance N°29, martes 09 de febrero, 2021</a:t>
            </a:r>
            <a:r>
              <a:rPr lang="es-ES" sz="1800" b="1" i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s-CR" sz="1800" b="1" i="1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240289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0339CF-5294-4E85-BD29-AC3D3DD5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99" y="352931"/>
            <a:ext cx="4379965" cy="1844256"/>
          </a:xfrm>
        </p:spPr>
        <p:txBody>
          <a:bodyPr>
            <a:normAutofit/>
          </a:bodyPr>
          <a:lstStyle/>
          <a:p>
            <a:r>
              <a:rPr kumimoji="0" lang="es-C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81-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Suspensión o eliminación del servicio a solicitud del usuario</a:t>
            </a:r>
            <a:r>
              <a:rPr kumimoji="0" lang="es-CR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R" sz="23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CF4684-BC41-4B57-81DA-C5C9C141C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424" y="506727"/>
            <a:ext cx="4149968" cy="1526741"/>
          </a:xfrm>
        </p:spPr>
        <p:txBody>
          <a:bodyPr anchor="ctr">
            <a:normAutofit fontScale="25000" lnSpcReduction="20000"/>
          </a:bodyPr>
          <a:lstStyle/>
          <a:p>
            <a:pPr marL="0" indent="0" algn="just">
              <a:buNone/>
            </a:pPr>
            <a:endParaRPr lang="es-ES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s-ES" b="1" dirty="0">
              <a:solidFill>
                <a:schemeClr val="bg1"/>
              </a:solidFill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s-ES" sz="11200" b="1" dirty="0">
                <a:solidFill>
                  <a:schemeClr val="bg1"/>
                </a:solidFill>
              </a:rPr>
              <a:t>Plazo de resolución en días hábiles</a:t>
            </a:r>
          </a:p>
          <a:p>
            <a:pPr algn="just"/>
            <a:endParaRPr lang="es-ES" sz="1600" dirty="0">
              <a:solidFill>
                <a:schemeClr val="bg1"/>
              </a:solidFill>
            </a:endParaRPr>
          </a:p>
          <a:p>
            <a:pPr algn="just"/>
            <a:endParaRPr lang="es-CR" sz="16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64E32A-EF9A-4D1C-AC27-E10018B4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48" y="2523915"/>
            <a:ext cx="5309799" cy="37490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6AFB53C-8DEC-4427-9A1B-9D5510D81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93" y="2527997"/>
            <a:ext cx="374904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6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17F03A-269C-4FB3-83BC-42E804BA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s-C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82-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solicitud de traslado de acometida.</a:t>
            </a:r>
            <a:endParaRPr lang="es-CR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74A25-A90A-4F6B-A15C-DB0CBC24E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Remite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a trámite de solicitud de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conexión de permanente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aportando los requisitos,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exceptuando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; la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constancia de disponibilidad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 servicios y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permiso municipal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 construcción. AyA realizará los estudios para determinar la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factibilidad técnica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siendo resultado notificado al solicitante.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En el caso de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variación del diámetro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el solicitante deberá presentar una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memoria de cálculo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que justifique su solicitud. 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7510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22E9-6A5A-4707-8A3E-3189FA19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09" y="506727"/>
            <a:ext cx="4114798" cy="1526741"/>
          </a:xfrm>
        </p:spPr>
        <p:txBody>
          <a:bodyPr>
            <a:normAutofit/>
          </a:bodyPr>
          <a:lstStyle/>
          <a:p>
            <a:r>
              <a:rPr kumimoji="0" lang="es-C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82-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solicitud de traslado de acometida.</a:t>
            </a:r>
            <a:endParaRPr lang="es-CR" sz="28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4BF6C1-C14F-4906-A0AF-A457AA372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496" y="658533"/>
            <a:ext cx="4114797" cy="13716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Plazo de resolución</a:t>
            </a:r>
            <a:r>
              <a:rPr lang="es-CR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en días hábiles</a:t>
            </a:r>
            <a:endParaRPr kumimoji="0" lang="es-CR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sz="22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7991EB-3F9B-44D4-BCE2-D31C9EF1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2542959"/>
            <a:ext cx="5559480" cy="37109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546E8C-24D7-4BD7-9607-66F764F9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773" y="2527997"/>
            <a:ext cx="4868881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87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D6C69-B248-4BC2-A4E3-F3CF1E81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s-C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83-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devolución de dinero a favor del usuario o del crédito a favor del servicio.</a:t>
            </a:r>
            <a:endParaRPr lang="es-CR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D0209-D061-4BC8-A5C4-2ED7233B1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R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usuario, 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podrá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solicitar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devoluciones de dinero 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saldos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originados en la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duplicación 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pagos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modificaciones 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los montos facturados 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previamente se cancelaron y otros 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servicios que el AyA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ejecutó 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fueron cancelados por el usuario. 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servicio presenta una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deuda pendiente de pago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aplicará la cancelación 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corresponderá la devolución, si existiere algún saldo a favor. </a:t>
            </a:r>
            <a:endParaRPr kumimoji="0" lang="es-C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R" sz="2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saldos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favor 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cuenten con solicitud 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devolución se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aplicarán de oficio 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los siguientes periodos de facturación hasta agotar el importe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s-C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300893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85E3B5-7740-4989-8541-CF88FF8A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C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83-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devolución de dinero a favor del usuario o del crédito a favor del servicio.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FF9A0B-4B8B-4FA6-8E05-4C07BA117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kumimoji="0" lang="es-CR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usuario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deberá presentar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documento de identificación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vigente del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titular del inmueble o representante legal</a:t>
            </a:r>
            <a:r>
              <a:rPr lang="es-CR" sz="20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CR" sz="20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Si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servicio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se encuentra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registrado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a nombre de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persona distinta al titular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del inmueble, AyA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verificará </a:t>
            </a:r>
            <a:r>
              <a:rPr lang="es-CR" sz="2000" dirty="0">
                <a:ea typeface="Calibri" panose="020F0502020204030204" pitchFamily="34" charset="0"/>
                <a:cs typeface="Times New Roman" panose="02020603050405020304" pitchFamily="18" charset="0"/>
              </a:rPr>
              <a:t>las certificaciones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registrales de inmuebles, de personerías jurídicas vigentes, etc.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R" sz="2600" b="1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l inquilino y/o usuario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directo del servicio,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debe validarlo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con documentos que así lo demuestren, presentar la cédula de identidad y el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comprobante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que demuestre su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pago. </a:t>
            </a:r>
            <a:endParaRPr kumimoji="0" lang="es-CR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CR" sz="20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40910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486AB1-7590-4DD6-A615-419DBEC4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08" y="352931"/>
            <a:ext cx="4346565" cy="1844256"/>
          </a:xfrm>
        </p:spPr>
        <p:txBody>
          <a:bodyPr>
            <a:normAutofit/>
          </a:bodyPr>
          <a:lstStyle/>
          <a:p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83- </a:t>
            </a:r>
            <a:r>
              <a:rPr kumimoji="0" lang="es-CR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devolución de dinero a favor del usuario o del crédito a favor del servicio.</a:t>
            </a:r>
            <a:endParaRPr lang="es-CR" sz="21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37D9EE-34F9-4A5E-920B-4D91878E1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99" y="506727"/>
            <a:ext cx="4074001" cy="1526741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Plazo de resolución en días hábiles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9A5396-4216-49AF-A93E-80700E55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84" y="2425220"/>
            <a:ext cx="6674823" cy="40798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B4AE66-EF4C-4B34-9E6F-7A3EC352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76" y="3097763"/>
            <a:ext cx="3514208" cy="26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3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DA76-CFE4-4EC8-A718-B1390B6B6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85- </a:t>
            </a:r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otros trámites que el usuario puede gestionar ante AyA.</a:t>
            </a:r>
            <a:endParaRPr lang="es-CR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AE1E7C-1681-4A79-B41F-575C9038C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369315" cy="4130351"/>
          </a:xfrm>
        </p:spPr>
        <p:txBody>
          <a:bodyPr>
            <a:normAutofit fontScale="925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usuario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podrá </a:t>
            </a:r>
            <a:r>
              <a:rPr kumimoji="0" lang="es-C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solicitar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otros trámites tales como: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certificaciones, constancias, estados de cuentas, historiales de pago, entre otros</a:t>
            </a:r>
            <a:r>
              <a:rPr lang="es-CR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CR" sz="24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R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Plazo de </a:t>
            </a:r>
            <a:r>
              <a:rPr lang="es-CR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resolución</a:t>
            </a:r>
            <a:r>
              <a:rPr lang="es-CR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día hábiles. </a:t>
            </a:r>
          </a:p>
          <a:p>
            <a:pPr marL="0" indent="0">
              <a:buNone/>
            </a:pPr>
            <a:endParaRPr lang="es-CR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27B01B-E9AF-47BF-9BA2-D7A06CCB8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238" y="1626577"/>
            <a:ext cx="3798277" cy="38651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5324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BD5D1F9-D561-4A46-B11F-A22003EC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kumimoji="0" lang="es-CR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85- De otros trámites que el usuario puede gestionar ante AyA.</a:t>
            </a:r>
            <a:endParaRPr lang="es-CR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B41546-747D-4CD5-B211-A33FCCF3E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562658" cy="4126158"/>
          </a:xfrm>
        </p:spPr>
        <p:txBody>
          <a:bodyPr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los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cambios de nombre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su cuenta,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cambio de clase, cobro por unidades de consumo, estudio por altos consumos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la Institución contará con un plazo en días hábiles.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CR" sz="24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sz="2400" dirty="0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88409FA1-1597-4609-B2E9-211D7885D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" b="2794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7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9DE7EB-95F9-47C5-A38B-74FF6CB7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kumimoji="0" lang="es-CR" sz="2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86- De la actualización de datos del servicio.</a:t>
            </a:r>
            <a:endParaRPr lang="es-CR" sz="25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73B3A4-4566-4657-8725-272628D0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2" y="3355130"/>
            <a:ext cx="4433075" cy="316696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kumimoji="0" lang="es-C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AyA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realizara 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actualizaciones de oficio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a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petición de parte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los datos de los servicios.</a:t>
            </a:r>
            <a:endParaRPr lang="es-C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E72F31-D3FE-4E28-A6D0-569BC20B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10" y="1866122"/>
            <a:ext cx="6228715" cy="40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1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84C21-1FB4-4AE1-8BF2-5F3566B2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77"/>
            <a:ext cx="8863818" cy="1274885"/>
          </a:xfrm>
        </p:spPr>
        <p:txBody>
          <a:bodyPr/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87- </a:t>
            </a:r>
            <a:r>
              <a:rPr kumimoji="0" lang="es-C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Cambio de nombre del titular del servicio a solicitud del usuario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C8D4-88A8-41EC-A45A-D68964EC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37985" cy="4847737"/>
          </a:xfrm>
        </p:spPr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Cuando una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 física o jurídica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adquiera la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titularidad de un inmueble 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derecho de posesión 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inmueble sin inscribir, que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cuenta con servicios 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AyA, debe solicitar el </a:t>
            </a:r>
            <a:r>
              <a:rPr kumimoji="0" lang="es-CR" sz="31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cambio de nombre.</a:t>
            </a: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Completar el formulario de solicitud respectivo.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AutoNum type="alphaLcParenR"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Presentar la cédula de identidad, de residencia o pasaporte vigente del propietario, poseedor o representante legal, según corresponda. </a:t>
            </a: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69004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5CA2D9-FA28-40E8-B413-936E9997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/>
          </a:bodyPr>
          <a:lstStyle/>
          <a:p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Artículo 2- Alcance.</a:t>
            </a:r>
            <a:endParaRPr lang="es-CR" sz="3600" dirty="0">
              <a:solidFill>
                <a:srgbClr val="303030"/>
              </a:solidFill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1B52AE9D-60F3-4C08-A458-499067F9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7" y="1539473"/>
            <a:ext cx="6049942" cy="284052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2F4843-FBC0-429E-8FD0-BDE898E4F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Este Reglamento es de aplicación nacional tanto para el 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AyA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como para (…) aquellos 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Sistemas Delegados 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por </a:t>
            </a:r>
            <a:r>
              <a:rPr lang="es-ES" sz="2400" dirty="0"/>
              <a:t>AyA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 cuanto sea materialmente posible su aplicación.</a:t>
            </a:r>
            <a:endParaRPr lang="es-CR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1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29D01-1950-4D15-A242-9A0C6400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87- </a:t>
            </a:r>
            <a:r>
              <a:rPr kumimoji="0" lang="es-C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Cambio de nombre del titular del servicio a solicitud del usuario</a:t>
            </a: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45C0DF-97B5-4EE9-93CC-AEF0E5FEC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poseedores de terrenos sin inscribir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deberán de suscribir 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declaración jurada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cuyo formulario será suplido por AyA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firmada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 el solicitante y dos testigos con una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descripción de la naturaleza del inmueble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señalando en qué consisten sus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actos posesorios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la existencia de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edificación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las mejoras realizadas y que la propiedad no se encuentra inscrita. Igualmente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podrá aportar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resolución judicial que otorgue esa condición, o escritura ante Notario Público que demuestre el traspaso o adquisición del derecho de posesión del inmueble. </a:t>
            </a: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824986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682D7F-30A8-4848-9929-DC299233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08" y="352931"/>
            <a:ext cx="4346563" cy="1844256"/>
          </a:xfrm>
        </p:spPr>
        <p:txBody>
          <a:bodyPr>
            <a:normAutofit/>
          </a:bodyPr>
          <a:lstStyle/>
          <a:p>
            <a:r>
              <a:rPr kumimoji="0" lang="es-C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87-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Cambio de nombre del titular del servicio a solicitud del usuario</a:t>
            </a:r>
            <a:r>
              <a:rPr kumimoji="0" lang="es-CR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R" sz="26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7759D1-4BAB-4930-93C2-D6AC4B3DC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R" sz="2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kumimoji="0" lang="es-CR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lazo de resolución en días hábiles. </a:t>
            </a:r>
            <a:endParaRPr kumimoji="0" lang="es-CR" sz="2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sz="22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9E15C2-7AE5-4014-A2C9-4EB3EDB5A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2567354"/>
            <a:ext cx="6842762" cy="406204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31DEA46-1BB1-431A-8ED3-C0E722290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7" y="3288323"/>
            <a:ext cx="3410003" cy="273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63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D1C64-065E-4B88-A3DA-E4818D2C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31115" cy="1325563"/>
          </a:xfrm>
        </p:spPr>
        <p:txBody>
          <a:bodyPr>
            <a:normAutofit/>
          </a:bodyPr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88-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los alcances de la constancia de información general.</a:t>
            </a:r>
            <a:endParaRPr lang="es-CR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4465D9-C0CF-41F1-B41B-EB0622E81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Tiene como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</a:t>
            </a: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consignar la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localización geográfica de un inmueble</a:t>
            </a: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que cuente con plano catastrado inscrito y finca registralmente inscrita,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dentro de la zona de cobertura</a:t>
            </a: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un sistema de AyA, así como la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situación general </a:t>
            </a: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capacidad hídrica, hidráulica, recolección y tratamiento de los sistemas bajo jurisdicción y administración de un prestador de servicio público.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documento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sustituye</a:t>
            </a: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ni alcanza los efectos jurídicos de una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constancia de disponibilidad de servicios</a:t>
            </a: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constituye </a:t>
            </a: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autorización para trámites de permisos constructivos, construcciones, interconexiones, habilitación del inmueble con los servicios que presta el operador, o bien, tramitar permisos de perforación de pozos o concesión de aguas superficiales o subterráneas.</a:t>
            </a:r>
            <a:endParaRPr kumimoji="0" lang="es-CR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06254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E68D3-0C23-45C9-82BD-C92089E18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19038" cy="1325563"/>
          </a:xfrm>
        </p:spPr>
        <p:txBody>
          <a:bodyPr/>
          <a:lstStyle/>
          <a:p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89- </a:t>
            </a: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solicitud de la constancia de información general. 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BB526-8C15-4AED-BE83-116BBB029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el caso de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operadores delegados </a:t>
            </a: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debe atenderse lo dispuesto en el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Reglamento de las Asociaciones Administradoras de los Sistemas de Acueducto y Alcantarillado Comunales</a:t>
            </a: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Puede ser realizada por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cualquier peticionario interesado </a:t>
            </a: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obtener información de naturaleza pública respecto a un inmueble inscrito y su relación con un sistema de abastecimiento de agua potable y/o sistema de saneamiento.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Formulario de solicitud, en donde se indique el propósito de la petición, el número de finca inscrita y el número de plano catastrado para el cual se requiere la información.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kumimoji="0" lang="es-CR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Presentación de documento de identificación del peticionario.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58476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2E1EC5-ECAB-4529-8124-319716635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08" y="422031"/>
            <a:ext cx="4644684" cy="1775156"/>
          </a:xfrm>
        </p:spPr>
        <p:txBody>
          <a:bodyPr>
            <a:normAutofit/>
          </a:bodyPr>
          <a:lstStyle/>
          <a:p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89- </a:t>
            </a:r>
            <a:r>
              <a:rPr kumimoji="0" lang="es-ES" sz="2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solicitud de la constancia de información general. </a:t>
            </a:r>
            <a:endParaRPr lang="es-CR" sz="26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DCA2A8-5D03-4630-8F38-F559EE632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346" y="506727"/>
            <a:ext cx="3648808" cy="152674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0" lang="es-CR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Plazo de resolución en días hábiles.</a:t>
            </a:r>
            <a:endParaRPr lang="es-CR" sz="22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2FBE659-598D-4534-927E-C56076070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" r="5104" b="-1"/>
          <a:stretch/>
        </p:blipFill>
        <p:spPr>
          <a:xfrm>
            <a:off x="393308" y="2544474"/>
            <a:ext cx="7062569" cy="41288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4E1553-E5C7-4781-95DE-1B43DC8B6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56" r="-3" b="13976"/>
          <a:stretch/>
        </p:blipFill>
        <p:spPr>
          <a:xfrm>
            <a:off x="8554915" y="3323491"/>
            <a:ext cx="2628900" cy="250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0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76D08-7C18-4B80-BF3D-55B11B30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37" y="237393"/>
            <a:ext cx="8818685" cy="1453296"/>
          </a:xfrm>
        </p:spPr>
        <p:txBody>
          <a:bodyPr>
            <a:normAutofit/>
          </a:bodyPr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90- </a:t>
            </a:r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los alcances de la constancia de infraestructura frente a linderos de un inmueble</a:t>
            </a:r>
            <a:r>
              <a:rPr kumimoji="0" lang="es-C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35DA9D-CE3C-4841-B3DB-FD7B145F2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37" y="1843210"/>
            <a:ext cx="10711963" cy="4351338"/>
          </a:xfrm>
        </p:spPr>
        <p:txBody>
          <a:bodyPr>
            <a:normAutofit fontScale="85000"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R" sz="20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 como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acreditar por parte del ente operador, de conformidad con lo dispuesto en la Ley de Planificación Urbana, la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existencia de servicios públicos indispensables frente a alguno de los linderos del inmueble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registralmente inscrito ubicado en un área urbana o cualquier otra área sujeta a control urbanístico. </a:t>
            </a: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 constancia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es equivalente a una constancia de disponibilidad de servicios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por lo tanto, no reserva caudal o infraestructura a favor del inmueble. Cualquier requerimiento asociado a proyectos de condominios, urbanización o fraccionamiento debe tramitarse como una solicitud de disponibilidad de servicios nueva, de conformidad con la normativa y procedimientos vigentes. </a:t>
            </a: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037100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568C9-E086-4E5E-8967-55444867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91- </a:t>
            </a:r>
            <a:r>
              <a:rPr kumimoji="0" lang="es-ES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solicitud de la constancia de infraestructura frente a linderos de un inmueble. 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F841F-65F9-4A6D-9EA9-DBC15C530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El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propietario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 de una finca debidamente inscrita pero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carente de visado municipal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 o de una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finca descrita en un plano de agrimensura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correspondiente a una reunión de fincas</a:t>
            </a:r>
            <a:r>
              <a:rPr kumimoji="0" lang="es-CR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 que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colinde en alguno de sus linderos </a:t>
            </a:r>
            <a:r>
              <a:rPr kumimoji="0" lang="es-CR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con una vía pública declarada, debidamente habilitada y con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existencia de servicios indispensables de agua potable y alcantarillado sanitario o ambos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. Esta constancia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permitirá tramitar el visado ante la corporación municipal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o en la plataforma APT.  Vigencia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12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meses. 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1274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B640E-EDF5-40D5-9CE0-26168796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91- </a:t>
            </a: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solicitud de la constancia de infraestructura frente a linderos de un inmueble. 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C906D7-4951-4404-A64B-2BE571A72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Formulario de solicitud completo y firmado por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propietario registral, poseedor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representante legal, en donde se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indicará el propósito de la constancia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Presentación de cédula de identidad, o documento válido de identificación. </a:t>
            </a:r>
          </a:p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Presentación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plano catastrado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(s) finca (s) debidamente inscritas asociadas al trámite de visado municipal o reunión de fincas. </a:t>
            </a:r>
          </a:p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Para el caso de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reunión de fincas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deberá presentar el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plano de agrimensura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cumpla con lo estipulado en el Artículo 2 inciso q) del Decreto Ejecutivo N°34331.</a:t>
            </a: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6370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F30AC0-42A3-428F-B18B-0369B75E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08" y="352931"/>
            <a:ext cx="4346560" cy="1844256"/>
          </a:xfrm>
        </p:spPr>
        <p:txBody>
          <a:bodyPr>
            <a:normAutofit/>
          </a:bodyPr>
          <a:lstStyle/>
          <a:p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91- </a:t>
            </a:r>
            <a:r>
              <a:rPr kumimoji="0" lang="es-E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solicitud de la constancia de infraestructura frente a linderos de un inmueble. </a:t>
            </a:r>
            <a:endParaRPr lang="es-CR" sz="23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ABFB04-3616-416A-92AB-8661ECEA8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435" y="506727"/>
            <a:ext cx="3846674" cy="1526741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Plazo de resolución en días hábiles.</a:t>
            </a:r>
            <a:endParaRPr kumimoji="0" lang="es-CR" sz="2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CR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EB1B4177-ABE8-41A3-B7E8-657061FE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1" y="2523915"/>
            <a:ext cx="4916773" cy="3749040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D10AD3D8-A2EE-4565-85EC-97B0CBE4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93" y="2527997"/>
            <a:ext cx="374904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92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A749B-BAB0-43AC-A0C9-009B65E9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16815" cy="1325563"/>
          </a:xfrm>
        </p:spPr>
        <p:txBody>
          <a:bodyPr>
            <a:normAutofit/>
          </a:bodyPr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Artículo 112- </a:t>
            </a:r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De las conexiones cruzadas</a:t>
            </a:r>
            <a:endParaRPr lang="es-CR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94A2C3-576B-48F0-AEFE-382516775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Cuando por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problemas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 en los sistemas internos de la propiedad, se compruebe la existencia de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conexiones cruzadas entre el sistema público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 que presta AyA y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otros sistemas que lo pongan en peligro de contaminación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 AyA procederá a la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suspensión del servicio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 siguiendo el debido proceso y las disposiciones de la Ley General de Salud (Ley 5395).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CR" sz="2000" dirty="0">
              <a:solidFill>
                <a:prstClr val="black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Esta situación se mantendrá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hasta que el usuario corrija la anomalía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. Además, deberá responder por las obligaciones derivadas del hecho. </a:t>
            </a: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26916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B790B-F21B-49AC-A7F6-6D93A27E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4446"/>
            <a:ext cx="3944815" cy="1901423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Artículo 7-</a:t>
            </a:r>
            <a:r>
              <a:rPr kumimoji="0" lang="es-CR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Definiciones.</a:t>
            </a:r>
            <a:endParaRPr lang="es-CR" sz="3700" dirty="0"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61888" cy="6858000"/>
          </a:xfrm>
          <a:prstGeom prst="rect">
            <a:avLst/>
          </a:prstGeom>
          <a:solidFill>
            <a:srgbClr val="4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825824-52CF-4EFE-872B-7CFF002C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484633"/>
            <a:ext cx="4321148" cy="5117259"/>
          </a:xfrm>
          <a:prstGeom prst="rect">
            <a:avLst/>
          </a:prstGeom>
          <a:effectLst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83D749-CA22-4E36-BB8A-8A97705A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76" y="2438400"/>
            <a:ext cx="5102351" cy="3785419"/>
          </a:xfrm>
        </p:spPr>
        <p:txBody>
          <a:bodyPr>
            <a:normAutofit fontScale="925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2600" b="1" i="0" u="none" strike="noStrike" kern="1200" spc="0" normalizeH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Constancia de información general: </a:t>
            </a:r>
            <a:r>
              <a:rPr lang="es-CR" sz="2000" dirty="0"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ace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constar que un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inmueble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que cuenta con 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plano de catastro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inscrito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; se encuentra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ubicado</a:t>
            </a:r>
            <a:r>
              <a:rPr kumimoji="0" lang="es-CR" sz="32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dentro</a:t>
            </a:r>
            <a:r>
              <a:rPr kumimoji="0" lang="es-CR" sz="32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 una </a:t>
            </a:r>
            <a:r>
              <a:rPr kumimoji="0" lang="es-CR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zona de cobertura</a:t>
            </a:r>
            <a:r>
              <a:rPr kumimoji="0" lang="es-CR" sz="3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 alguno de sus 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sistemas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 agua potable, alcantarillado sanitario o ambos.</a:t>
            </a:r>
          </a:p>
          <a:p>
            <a:endParaRPr lang="es-CR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8B91E7-9ECB-4AB2-986C-752D7D9DC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335" y="3823597"/>
            <a:ext cx="1715203" cy="254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09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11FCD-340E-4F7C-A3F2-F07C42A6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32177" cy="1325563"/>
          </a:xfrm>
        </p:spPr>
        <p:txBody>
          <a:bodyPr>
            <a:normAutofit/>
          </a:bodyPr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113- </a:t>
            </a:r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conexión no autorizada.</a:t>
            </a:r>
            <a:endParaRPr lang="es-CR" sz="28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0C2FD0-F76A-4B95-8E2D-AA736F149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69" y="1825625"/>
            <a:ext cx="10972800" cy="4667250"/>
          </a:xfrm>
        </p:spPr>
        <p:txBody>
          <a:bodyPr>
            <a:normAutofit fontScale="92500" lnSpcReduction="2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AyA notificará al propietario, poseedor o representante legal para que, en el plazo de </a:t>
            </a:r>
            <a:r>
              <a:rPr kumimoji="0" lang="es-C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días hábiles,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proceda a normalizar su situación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conforme a lo establecido para un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nuevo servicio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según sea el caso. Además, se incluirá para su cobro:</a:t>
            </a: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Los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derechos de conexión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agua y/o alcantarillado sanitario.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AutoNum type="alphaLcParenR"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El importe de agua y/o alcantarillado de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menos seis meses como servicio fijo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tarifa correspondiente. </a:t>
            </a: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El importe por daños causados. </a:t>
            </a: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725714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3FF2E-2468-4160-9A85-E06EA301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113- </a:t>
            </a:r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conexión no autorizada.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6C3F68-2640-4BD5-AC82-5CB43BCBD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</a:t>
            </a:r>
            <a:r>
              <a:rPr kumimoji="0" lang="es-CR" sz="2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Tarifa por fraude </a:t>
            </a:r>
            <a:r>
              <a:rPr kumimoji="0" lang="es-C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aprobada por ARESEP.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Vencido el plazo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 que se haya normalizado la situación,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suspenderá la conexión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iniciará la acción penal que proceda.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Cuando AyA, verifique que la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propiedad cumple las condici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ones y requisitos de este reglamento para otorgar nuevos servicios,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podrá incluir de oficio a la facturación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previa resolución motivada emitida por la dependencia respectiva. </a:t>
            </a: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359675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F0568-D26B-4DA8-9845-5EB20038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113- </a:t>
            </a:r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conexión no autorizada.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BEC2C2-0518-4235-BE99-C6CA63C3C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Cuando AyA determine la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conexión ilícita al sistema de recolección por aguas de lluvia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 por incumplimiento del Reglamento de Vertidos en términos de calidad de las aguas, el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AyA coordinará con el Ministerio de Salud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acciones legales correspondientes.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caso de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desarrollos urbanísticos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una vez detectada la anomalía,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procederá con la suspensión inmediata de la conexión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Igualmente, se procederá a presentar las denuncias y procesos judiciales que correspondan y podrá cobrar por el medio respectivo los daños y perjuicios correspondientes. </a:t>
            </a: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84556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AFE1C-6AA7-4F50-A9F9-14536D0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3192" cy="1325563"/>
          </a:xfrm>
        </p:spPr>
        <p:txBody>
          <a:bodyPr>
            <a:normAutofit/>
          </a:bodyPr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114- </a:t>
            </a:r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conexión fraudulenta.</a:t>
            </a:r>
            <a:endParaRPr lang="es-CR" sz="54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E80A98-DF8C-48E9-AAD1-0C1857CAC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Cuando se determine conexión fraudulenta en los servicios de agua y alcantarillado,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suspenderá e incluirá a la facturación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C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 – Bypass – Paja hechiza)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El cobro del servicio, desde la fecha de suspensión y/o verificación, hasta la fecha de determinación de la fraudulencia, como servicio fijo en la tarifa correspondiente.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AutoNum type="alphaLcParenR"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La tarifa por fraude, establecida por la ARESEP.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617846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220D1-DC12-41C0-9A1E-F46872B8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114- </a:t>
            </a:r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conexión fraudulenta.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FA82BB-9580-40DA-BE8E-BB514258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Cuando se determine que se haya utilizado un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medio para falsear el consumo real del servicio</a:t>
            </a:r>
            <a:r>
              <a:rPr kumimoji="0" lang="es-C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AyA procederá a rectificar las facturaciones afectadas de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menos las últimas seis </a:t>
            </a:r>
            <a:r>
              <a:rPr kumimoji="0" lang="es-C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facturaciones al consumo obtenido, una vez eliminada dicha anomalía y al cobro de la tarifa por fraude, establecida por ARESEP, y se podrá iniciar la acción penal que corresponda.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el servicio es conectado ilícitamente en más de dos ocasiones, se eliminará</a:t>
            </a:r>
            <a:r>
              <a:rPr kumimoji="0" lang="es-C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Para volver a instalar el servicio, el usuario deberá tramitarlo como un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servicio nuevo</a:t>
            </a:r>
            <a:r>
              <a:rPr kumimoji="0" lang="es-C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salvo las excepciones establecidas para aquellos usuarios (as) pertenecientes a grupos en condición de vulnerabilidad</a:t>
            </a:r>
            <a:endParaRPr lang="es-CR" sz="1800" dirty="0"/>
          </a:p>
        </p:txBody>
      </p:sp>
    </p:spTree>
    <p:extLst>
      <p:ext uri="{BB962C8B-B14F-4D97-AF65-F5344CB8AC3E}">
        <p14:creationId xmlns:p14="http://schemas.microsoft.com/office/powerpoint/2010/main" val="1609869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566A52-742A-4CFC-A10B-3AFE46FEA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03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6600" b="1" dirty="0"/>
              <a:t>MUCHAS GRACIAS</a:t>
            </a:r>
            <a:endParaRPr lang="es-CR" sz="6600" b="1" dirty="0"/>
          </a:p>
        </p:txBody>
      </p:sp>
    </p:spTree>
    <p:extLst>
      <p:ext uri="{BB962C8B-B14F-4D97-AF65-F5344CB8AC3E}">
        <p14:creationId xmlns:p14="http://schemas.microsoft.com/office/powerpoint/2010/main" val="24338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E1AB2-AD3F-463D-80DB-58015C28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7" y="214605"/>
            <a:ext cx="5617028" cy="1278294"/>
          </a:xfrm>
        </p:spPr>
        <p:txBody>
          <a:bodyPr>
            <a:normAutofit/>
          </a:bodyPr>
          <a:lstStyle/>
          <a:p>
            <a:r>
              <a:rPr kumimoji="0" lang="es-CR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Artículo 7- </a:t>
            </a:r>
            <a:r>
              <a:rPr kumimoji="0" lang="es-C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Definiciones.</a:t>
            </a:r>
            <a:endParaRPr lang="es-CR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6021C8-F196-4B66-BADF-B8DA343E5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62" y="1492899"/>
            <a:ext cx="5275384" cy="5038529"/>
          </a:xfrm>
        </p:spPr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2400" b="1" i="0" u="none" strike="noStrike" kern="1200" spc="0" normalizeH="0" noProof="0" dirty="0">
                <a:ln>
                  <a:noFill/>
                </a:ln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Constancia de existencia de infraestructura frente a linderos de un inmueble</a:t>
            </a:r>
            <a:r>
              <a:rPr lang="es-CR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CR" sz="2400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ce constar, que un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inmueble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ubicado en área urbana </a:t>
            </a:r>
            <a:r>
              <a:rPr kumimoji="0" lang="es-C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cuenta en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alguno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 sus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linderos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con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vía pública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existente y debidamente </a:t>
            </a:r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habilitada con servicios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 agua y alcantarillado o ambos. </a:t>
            </a:r>
          </a:p>
          <a:p>
            <a:endParaRPr lang="es-CR" sz="2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4DACCC-34C7-472D-AC7F-178390BA6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1" r="1618"/>
          <a:stretch/>
        </p:blipFill>
        <p:spPr>
          <a:xfrm>
            <a:off x="6577582" y="557785"/>
            <a:ext cx="5130203" cy="57391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6737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D93DA-D74B-4F64-92D5-46785718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307911"/>
            <a:ext cx="6988089" cy="817504"/>
          </a:xfrm>
        </p:spPr>
        <p:txBody>
          <a:bodyPr anchor="b">
            <a:normAutofit/>
          </a:bodyPr>
          <a:lstStyle/>
          <a:p>
            <a:r>
              <a:rPr kumimoji="0" lang="es-CR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Artículo 7- </a:t>
            </a:r>
            <a:r>
              <a:rPr kumimoji="0" lang="es-C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Definiciones</a:t>
            </a:r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R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6847D5-6AAA-43A2-973E-FD988307C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01" y="1547446"/>
            <a:ext cx="7076014" cy="4852926"/>
          </a:xfrm>
        </p:spPr>
        <p:txBody>
          <a:bodyPr>
            <a:normAutofit fontScale="70000" lnSpcReduction="2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Conexión de servicio de agua: </a:t>
            </a:r>
            <a:r>
              <a:rPr kumimoji="0" lang="es-C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Conexión física entre la red pública y </a:t>
            </a:r>
            <a:r>
              <a:rPr lang="es-CR" sz="2400" dirty="0"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kumimoji="0" lang="es-C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red privada a través de la acometida de agua</a:t>
            </a:r>
            <a:r>
              <a:rPr lang="es-CR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kumimoji="0" lang="es-C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3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Conexión de servicio de saneamiento: </a:t>
            </a:r>
            <a:r>
              <a:rPr kumimoji="0" lang="es-C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Conexión física entre la red pública y la red privada a través de la acometida de alcantarillado sanitario.</a:t>
            </a:r>
          </a:p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Conexiones cruzadas: </a:t>
            </a:r>
            <a:r>
              <a:rPr kumimoji="0" lang="es-CR" sz="3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Interconexión de sistemas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(agua, agua residual, agua de desagüe pluvial, agua industrial no potable u otros) que ponen en </a:t>
            </a:r>
            <a:r>
              <a:rPr kumimoji="0" lang="es-CR" sz="3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riesgo de contaminación el sistema de agua</a:t>
            </a:r>
            <a:r>
              <a:rPr kumimoji="0" lang="es-C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la integridad del sistema de saneamiento y el sistema pluvial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s-C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kumimoji="0" lang="es-C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800"/>
              </a:spcAft>
              <a:buClrTx/>
              <a:buSzTx/>
              <a:buNone/>
              <a:tabLst/>
              <a:defRPr/>
            </a:pPr>
            <a:endParaRPr kumimoji="0" lang="es-C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800"/>
              </a:spcAft>
              <a:buClrTx/>
              <a:buSzTx/>
              <a:buNone/>
              <a:tabLst/>
              <a:defRPr/>
            </a:pPr>
            <a:endParaRPr kumimoji="0" lang="es-C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3E34C8-EF94-4E0B-8DEC-70D3E9C7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815" y="1784838"/>
            <a:ext cx="3998708" cy="3428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2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641BA-3C85-473C-A34A-7DB8E4F5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847" y="298581"/>
            <a:ext cx="4374129" cy="1354373"/>
          </a:xfrm>
        </p:spPr>
        <p:txBody>
          <a:bodyPr>
            <a:normAutofit/>
          </a:bodyPr>
          <a:lstStyle/>
          <a:p>
            <a:r>
              <a:rPr kumimoji="0" lang="es-C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Artículo 7- </a:t>
            </a:r>
            <a:r>
              <a:rPr kumimoji="0" lang="es-C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Definiciones.</a:t>
            </a:r>
            <a:endParaRPr lang="es-CR" dirty="0">
              <a:solidFill>
                <a:schemeClr val="bg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CFD1A13-2B88-47B7-AAE9-AD6F3296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5CE4102-C93A-420A-98A7-5A7DD0C5C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EC359D-A61A-4BE6-95E8-8259EB594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r="7123" b="3"/>
          <a:stretch/>
        </p:blipFill>
        <p:spPr>
          <a:xfrm>
            <a:off x="513514" y="424026"/>
            <a:ext cx="4761871" cy="2670253"/>
          </a:xfrm>
          <a:prstGeom prst="rect">
            <a:avLst/>
          </a:prstGeom>
        </p:spPr>
      </p:pic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7B406022-4C25-41E5-B99C-3E1C28850C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639594"/>
              </p:ext>
            </p:extLst>
          </p:nvPr>
        </p:nvGraphicFramePr>
        <p:xfrm>
          <a:off x="5406213" y="2145323"/>
          <a:ext cx="6692002" cy="4705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CBA9278F-7BF3-4ADD-8F01-0D2E9DE7E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51" y="3366736"/>
            <a:ext cx="4828034" cy="28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0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B910E0-4329-47D1-94FE-A08EB729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439616"/>
            <a:ext cx="6204984" cy="1011116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kumimoji="0" lang="es-C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Artículo 7- </a:t>
            </a:r>
            <a:r>
              <a:rPr kumimoji="0" lang="es-CR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Definiciones.</a:t>
            </a:r>
            <a:endParaRPr lang="es-CR" sz="31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5538F5-03BB-411B-8517-98B204DDD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1345224"/>
            <a:ext cx="6204984" cy="4659922"/>
          </a:xfrm>
        </p:spPr>
        <p:txBody>
          <a:bodyPr>
            <a:normAutofit fontScale="85000"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Eliminación del servicio: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Acción que permite la </a:t>
            </a:r>
            <a:r>
              <a:rPr kumimoji="0" lang="es-CR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anulación permanente de la prestación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del suministro de agua, a solicitud del usuario o por razones propias de la operación del servicio.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Suspensión del servicio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: Acción que permite </a:t>
            </a:r>
            <a:r>
              <a:rPr kumimoji="0" lang="es-CR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interrumpir la continuidad de la prestación </a:t>
            </a:r>
            <a:r>
              <a:rPr kumimoji="0" lang="es-C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del suministro de agua, por falta de pago, a solicitud del usuario o por razones propias de la operación del servicio.</a:t>
            </a:r>
          </a:p>
          <a:p>
            <a:endParaRPr lang="es-CR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6B928E-C6A5-4FE1-9E8A-D5651E56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396" y="306909"/>
            <a:ext cx="3823449" cy="2286000"/>
          </a:xfrm>
          <a:prstGeom prst="rect">
            <a:avLst/>
          </a:prstGeom>
        </p:spPr>
      </p:pic>
      <p:pic>
        <p:nvPicPr>
          <p:cNvPr id="5" name="Imagen 4" descr="Texto, Aplicación&#10;&#10;Descripción generada automáticamente">
            <a:extLst>
              <a:ext uri="{FF2B5EF4-FFF2-40B4-BE49-F238E27FC236}">
                <a16:creationId xmlns:a16="http://schemas.microsoft.com/office/drawing/2014/main" id="{C3CE1D40-8987-48B8-9310-FC16CA511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883" y="2828924"/>
            <a:ext cx="2934093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5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B4310-4B13-40BF-879B-D34F47A0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270588"/>
            <a:ext cx="5238687" cy="1604865"/>
          </a:xfrm>
        </p:spPr>
        <p:txBody>
          <a:bodyPr>
            <a:normAutofit/>
          </a:bodyPr>
          <a:lstStyle/>
          <a:p>
            <a:r>
              <a:rPr kumimoji="0" lang="es-C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81- </a:t>
            </a:r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Suspensión o eliminación del servicio a solicitud del usuario.</a:t>
            </a:r>
            <a:endParaRPr lang="es-CR" sz="2800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59599FAA-17F3-4F90-AE23-FFD19412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875453"/>
            <a:ext cx="5238685" cy="4907901"/>
          </a:xfrm>
        </p:spPr>
        <p:txBody>
          <a:bodyPr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R" sz="2000" dirty="0"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l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propietario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del inmueble</a:t>
            </a:r>
            <a:r>
              <a:rPr kumimoji="0" lang="es-CR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podrá</a:t>
            </a:r>
            <a:r>
              <a:rPr kumimoji="0" lang="es-CR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solicitar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suspensión o eliminación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del servicio, requisitos: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AutoNum type="alphaLcParenR"/>
              <a:tabLst/>
              <a:defRPr/>
            </a:pPr>
            <a:r>
              <a:rPr lang="es-CR" sz="2400" dirty="0"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CR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ormulario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de solicitud.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AutoNum type="alphaLcParenR"/>
              <a:tabLst/>
              <a:defRPr/>
            </a:pP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Presentar </a:t>
            </a:r>
            <a:r>
              <a:rPr kumimoji="0" lang="es-C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documento de identificación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del titular del inmueble o su representante legal.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c) 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Cancelar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la totalidad de la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deuda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si la hubiere.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d) Pagar la </a:t>
            </a:r>
            <a:r>
              <a:rPr kumimoji="0" lang="es-CR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tarifa de desconexión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es-CR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DDFC09-296F-46ED-9221-81034E78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877079"/>
            <a:ext cx="4475531" cy="50758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2667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0EC35-56C2-427E-81D2-3DCACED3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C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81- </a:t>
            </a:r>
            <a:r>
              <a:rPr kumimoji="0" lang="es-C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Suspensión o eliminación del servicio a solicitud del usuario.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F35CCD-2CE7-4284-A9FB-EE05D1A7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solicitud procede cuando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AyA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verifique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el servicio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esta en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R" sz="20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aso contrario, informará al usuario, la razón de improcedencia de la suspensión o eliminación.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el caso de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suspensión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el usuario deberá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cancelar el cargo fijo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durante todo el periodo de inactividad del servicio.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Autorizada la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eliminación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en caso de que el usuario requiera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posteriormente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una conexión, deberá </a:t>
            </a:r>
            <a:r>
              <a:rPr kumimoji="0" lang="es-C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tramitarse como un </a:t>
            </a:r>
            <a:r>
              <a:rPr kumimoji="0" lang="es-C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nuevo servicio</a:t>
            </a:r>
            <a:r>
              <a:rPr kumimoji="0" lang="es-C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C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4739318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2431</Words>
  <Application>Microsoft Office PowerPoint</Application>
  <PresentationFormat>Panorámica</PresentationFormat>
  <Paragraphs>148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SERVICIOS CONEXOS</vt:lpstr>
      <vt:lpstr>Artículo 2- Alcance.</vt:lpstr>
      <vt:lpstr>Artículo 7- Definiciones.</vt:lpstr>
      <vt:lpstr>Artículo 7- Definiciones.</vt:lpstr>
      <vt:lpstr>Artículo 7- Definiciones.</vt:lpstr>
      <vt:lpstr>Artículo 7- Definiciones.</vt:lpstr>
      <vt:lpstr>Artículo 7- Definiciones.</vt:lpstr>
      <vt:lpstr>Artículo 81- Suspensión o eliminación del servicio a solicitud del usuario.</vt:lpstr>
      <vt:lpstr>Artículo 81- Suspensión o eliminación del servicio a solicitud del usuario.</vt:lpstr>
      <vt:lpstr>Artículo 81- Suspensión o eliminación del servicio a solicitud del usuario.</vt:lpstr>
      <vt:lpstr>Artículo 82- De la solicitud de traslado de acometida.</vt:lpstr>
      <vt:lpstr>Artículo 82- De la solicitud de traslado de acometida.</vt:lpstr>
      <vt:lpstr>Artículo 83- De la devolución de dinero a favor del usuario o del crédito a favor del servicio.</vt:lpstr>
      <vt:lpstr>Artículo 83- De la devolución de dinero a favor del usuario o del crédito a favor del servicio.</vt:lpstr>
      <vt:lpstr>Artículo 83- De la devolución de dinero a favor del usuario o del crédito a favor del servicio.</vt:lpstr>
      <vt:lpstr>Artículo 85- De otros trámites que el usuario puede gestionar ante AyA.</vt:lpstr>
      <vt:lpstr>Artículo 85- De otros trámites que el usuario puede gestionar ante AyA.</vt:lpstr>
      <vt:lpstr>Artículo 86- De la actualización de datos del servicio.</vt:lpstr>
      <vt:lpstr>Artículo 87- Cambio de nombre del titular del servicio a solicitud del usuario.</vt:lpstr>
      <vt:lpstr>Artículo 87- Cambio de nombre del titular del servicio a solicitud del usuario.</vt:lpstr>
      <vt:lpstr>Artículo 87- Cambio de nombre del titular del servicio a solicitud del usuario.</vt:lpstr>
      <vt:lpstr>Artículo 88- De los alcances de la constancia de información general.</vt:lpstr>
      <vt:lpstr>Artículo 89- De la solicitud de la constancia de información general. </vt:lpstr>
      <vt:lpstr>Artículo 89- De la solicitud de la constancia de información general. </vt:lpstr>
      <vt:lpstr>Artículo 90- De los alcances de la constancia de infraestructura frente a linderos de un inmueble.</vt:lpstr>
      <vt:lpstr>Artículo 91- De la solicitud de la constancia de infraestructura frente a linderos de un inmueble. </vt:lpstr>
      <vt:lpstr>Artículo 91- De la solicitud de la constancia de infraestructura frente a linderos de un inmueble. </vt:lpstr>
      <vt:lpstr>Artículo 91- De la solicitud de la constancia de infraestructura frente a linderos de un inmueble. </vt:lpstr>
      <vt:lpstr>Artículo 112- De las conexiones cruzadas</vt:lpstr>
      <vt:lpstr>Artículo 113- De la conexión no autorizada.</vt:lpstr>
      <vt:lpstr>Artículo 113- De la conexión no autorizada.</vt:lpstr>
      <vt:lpstr>Artículo 113- De la conexión no autorizada.</vt:lpstr>
      <vt:lpstr>Artículo 114- De la conexión fraudulenta.</vt:lpstr>
      <vt:lpstr>Artículo 114- De la conexión fraudulenta.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Jessica Brizuela Corrales</dc:creator>
  <cp:lastModifiedBy>Marco Antonio Arroyo Vargas</cp:lastModifiedBy>
  <cp:revision>60</cp:revision>
  <dcterms:created xsi:type="dcterms:W3CDTF">2019-01-21T14:59:25Z</dcterms:created>
  <dcterms:modified xsi:type="dcterms:W3CDTF">2021-09-23T14:37:49Z</dcterms:modified>
</cp:coreProperties>
</file>